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69" r:id="rId4"/>
    <p:sldId id="267" r:id="rId5"/>
    <p:sldId id="257" r:id="rId6"/>
    <p:sldId id="258" r:id="rId7"/>
    <p:sldId id="259" r:id="rId8"/>
    <p:sldId id="260" r:id="rId9"/>
    <p:sldId id="261" r:id="rId10"/>
    <p:sldId id="262" r:id="rId11"/>
    <p:sldId id="263" r:id="rId12"/>
    <p:sldId id="265" r:id="rId13"/>
    <p:sldId id="264" r:id="rId14"/>
    <p:sldId id="266"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85" d="100"/>
          <a:sy n="85" d="100"/>
        </p:scale>
        <p:origin x="5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3/25/2020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anada.ca/en/immigration-refugees-citizenship/corporate/contact-ircc/offices/case-processing-centre-edmonton-alberta.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services.cic.gc.ca/epay/order.do?category=1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BD269-1058-45CD-932E-F99B7C9FAF2B}"/>
              </a:ext>
            </a:extLst>
          </p:cNvPr>
          <p:cNvSpPr>
            <a:spLocks noGrp="1"/>
          </p:cNvSpPr>
          <p:nvPr>
            <p:ph type="ctrTitle"/>
          </p:nvPr>
        </p:nvSpPr>
        <p:spPr/>
        <p:txBody>
          <a:bodyPr/>
          <a:lstStyle/>
          <a:p>
            <a:r>
              <a:rPr lang="en-US" dirty="0"/>
              <a:t>CCMS Program</a:t>
            </a:r>
            <a:br>
              <a:rPr lang="en-US" dirty="0"/>
            </a:br>
            <a:r>
              <a:rPr lang="en-US" dirty="0"/>
              <a:t>National Call</a:t>
            </a:r>
            <a:endParaRPr lang="en-CA" dirty="0"/>
          </a:p>
        </p:txBody>
      </p:sp>
      <p:sp>
        <p:nvSpPr>
          <p:cNvPr id="3" name="Subtitle 2">
            <a:extLst>
              <a:ext uri="{FF2B5EF4-FFF2-40B4-BE49-F238E27FC236}">
                <a16:creationId xmlns:a16="http://schemas.microsoft.com/office/drawing/2014/main" id="{1652EA58-DD2D-4B46-A6AE-F9C508EAA648}"/>
              </a:ext>
            </a:extLst>
          </p:cNvPr>
          <p:cNvSpPr>
            <a:spLocks noGrp="1"/>
          </p:cNvSpPr>
          <p:nvPr>
            <p:ph type="subTitle" idx="1"/>
          </p:nvPr>
        </p:nvSpPr>
        <p:spPr/>
        <p:txBody>
          <a:bodyPr/>
          <a:lstStyle/>
          <a:p>
            <a:r>
              <a:rPr lang="en-CA" dirty="0"/>
              <a:t>March 25, 2020</a:t>
            </a:r>
          </a:p>
        </p:txBody>
      </p:sp>
    </p:spTree>
    <p:extLst>
      <p:ext uri="{BB962C8B-B14F-4D97-AF65-F5344CB8AC3E}">
        <p14:creationId xmlns:p14="http://schemas.microsoft.com/office/powerpoint/2010/main" val="591553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09A60-FB03-46AE-8E41-95F8F63E495F}"/>
              </a:ext>
            </a:extLst>
          </p:cNvPr>
          <p:cNvSpPr>
            <a:spLocks noGrp="1"/>
          </p:cNvSpPr>
          <p:nvPr>
            <p:ph type="title"/>
          </p:nvPr>
        </p:nvSpPr>
        <p:spPr/>
        <p:txBody>
          <a:bodyPr/>
          <a:lstStyle/>
          <a:p>
            <a:r>
              <a:rPr lang="en-US" dirty="0"/>
              <a:t>Payment of Work Permit and Creating Account</a:t>
            </a:r>
            <a:endParaRPr lang="en-CA" dirty="0"/>
          </a:p>
        </p:txBody>
      </p:sp>
      <p:sp>
        <p:nvSpPr>
          <p:cNvPr id="3" name="Content Placeholder 2">
            <a:extLst>
              <a:ext uri="{FF2B5EF4-FFF2-40B4-BE49-F238E27FC236}">
                <a16:creationId xmlns:a16="http://schemas.microsoft.com/office/drawing/2014/main" id="{F2D0B74C-1F71-4C93-826E-112FF080F060}"/>
              </a:ext>
            </a:extLst>
          </p:cNvPr>
          <p:cNvSpPr>
            <a:spLocks noGrp="1"/>
          </p:cNvSpPr>
          <p:nvPr>
            <p:ph idx="1"/>
          </p:nvPr>
        </p:nvSpPr>
        <p:spPr>
          <a:xfrm>
            <a:off x="769748" y="5695406"/>
            <a:ext cx="6467075" cy="972973"/>
          </a:xfrm>
        </p:spPr>
        <p:txBody>
          <a:bodyPr/>
          <a:lstStyle/>
          <a:p>
            <a:r>
              <a:rPr lang="en-US" dirty="0"/>
              <a:t>If this client does not have an account online with Government of Canada then click REGISTER! </a:t>
            </a:r>
            <a:endParaRPr lang="en-CA" dirty="0"/>
          </a:p>
        </p:txBody>
      </p:sp>
      <p:pic>
        <p:nvPicPr>
          <p:cNvPr id="4" name="Picture 3">
            <a:extLst>
              <a:ext uri="{FF2B5EF4-FFF2-40B4-BE49-F238E27FC236}">
                <a16:creationId xmlns:a16="http://schemas.microsoft.com/office/drawing/2014/main" id="{E28C8FD4-A652-4121-8497-29705F3EFB77}"/>
              </a:ext>
            </a:extLst>
          </p:cNvPr>
          <p:cNvPicPr>
            <a:picLocks noChangeAspect="1"/>
          </p:cNvPicPr>
          <p:nvPr/>
        </p:nvPicPr>
        <p:blipFill>
          <a:blip r:embed="rId2"/>
          <a:stretch>
            <a:fillRect/>
          </a:stretch>
        </p:blipFill>
        <p:spPr>
          <a:xfrm>
            <a:off x="469294" y="1889760"/>
            <a:ext cx="9197219" cy="3583577"/>
          </a:xfrm>
          <a:prstGeom prst="rect">
            <a:avLst/>
          </a:prstGeom>
        </p:spPr>
      </p:pic>
      <p:pic>
        <p:nvPicPr>
          <p:cNvPr id="6" name="Graphic 5" descr="Arrow Straight">
            <a:extLst>
              <a:ext uri="{FF2B5EF4-FFF2-40B4-BE49-F238E27FC236}">
                <a16:creationId xmlns:a16="http://schemas.microsoft.com/office/drawing/2014/main" id="{9DCE53B3-1685-4F6B-A5F7-BC18B12945B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261360" y="3520440"/>
            <a:ext cx="914400" cy="914400"/>
          </a:xfrm>
          <a:prstGeom prst="rect">
            <a:avLst/>
          </a:prstGeom>
        </p:spPr>
      </p:pic>
    </p:spTree>
    <p:extLst>
      <p:ext uri="{BB962C8B-B14F-4D97-AF65-F5344CB8AC3E}">
        <p14:creationId xmlns:p14="http://schemas.microsoft.com/office/powerpoint/2010/main" val="685079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940D2-201D-4626-AF5C-81C4B5E77E0F}"/>
              </a:ext>
            </a:extLst>
          </p:cNvPr>
          <p:cNvSpPr>
            <a:spLocks noGrp="1"/>
          </p:cNvSpPr>
          <p:nvPr>
            <p:ph type="title"/>
          </p:nvPr>
        </p:nvSpPr>
        <p:spPr/>
        <p:txBody>
          <a:bodyPr/>
          <a:lstStyle/>
          <a:p>
            <a:r>
              <a:rPr lang="en-US" dirty="0"/>
              <a:t>Registration/Payment</a:t>
            </a:r>
            <a:endParaRPr lang="en-CA" dirty="0"/>
          </a:p>
        </p:txBody>
      </p:sp>
      <p:sp>
        <p:nvSpPr>
          <p:cNvPr id="3" name="Content Placeholder 2">
            <a:extLst>
              <a:ext uri="{FF2B5EF4-FFF2-40B4-BE49-F238E27FC236}">
                <a16:creationId xmlns:a16="http://schemas.microsoft.com/office/drawing/2014/main" id="{0FC542C8-7730-40FB-B473-15957DA7BD9B}"/>
              </a:ext>
            </a:extLst>
          </p:cNvPr>
          <p:cNvSpPr>
            <a:spLocks noGrp="1"/>
          </p:cNvSpPr>
          <p:nvPr>
            <p:ph idx="1"/>
          </p:nvPr>
        </p:nvSpPr>
        <p:spPr/>
        <p:txBody>
          <a:bodyPr/>
          <a:lstStyle/>
          <a:p>
            <a:r>
              <a:rPr lang="en-US" dirty="0"/>
              <a:t>Once you follow the prompts to register the client they will be sent an email verification code. Have the client provide the verification code to proceed with payment. </a:t>
            </a:r>
          </a:p>
          <a:p>
            <a:r>
              <a:rPr lang="en-CA" dirty="0"/>
              <a:t>Once payment is complete you will need 3 copies of the receipt to print off. One for your supervisor to get reimbursed through Rhea, a second for your client file and a third copy to give to the client as it needs to be mailed with the work permit application. </a:t>
            </a:r>
          </a:p>
        </p:txBody>
      </p:sp>
    </p:spTree>
    <p:extLst>
      <p:ext uri="{BB962C8B-B14F-4D97-AF65-F5344CB8AC3E}">
        <p14:creationId xmlns:p14="http://schemas.microsoft.com/office/powerpoint/2010/main" val="2771655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81722E6-43E8-4343-A38B-659A673A999B}"/>
              </a:ext>
            </a:extLst>
          </p:cNvPr>
          <p:cNvPicPr>
            <a:picLocks noChangeAspect="1"/>
          </p:cNvPicPr>
          <p:nvPr/>
        </p:nvPicPr>
        <p:blipFill>
          <a:blip r:embed="rId2"/>
          <a:stretch>
            <a:fillRect/>
          </a:stretch>
        </p:blipFill>
        <p:spPr>
          <a:xfrm>
            <a:off x="1963917" y="461962"/>
            <a:ext cx="5991225" cy="5934075"/>
          </a:xfrm>
          <a:prstGeom prst="rect">
            <a:avLst/>
          </a:prstGeom>
        </p:spPr>
      </p:pic>
    </p:spTree>
    <p:extLst>
      <p:ext uri="{BB962C8B-B14F-4D97-AF65-F5344CB8AC3E}">
        <p14:creationId xmlns:p14="http://schemas.microsoft.com/office/powerpoint/2010/main" val="3425116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A5BC2-F209-4AEA-80D4-972B8A4232A5}"/>
              </a:ext>
            </a:extLst>
          </p:cNvPr>
          <p:cNvSpPr>
            <a:spLocks noGrp="1"/>
          </p:cNvSpPr>
          <p:nvPr>
            <p:ph type="title"/>
          </p:nvPr>
        </p:nvSpPr>
        <p:spPr/>
        <p:txBody>
          <a:bodyPr/>
          <a:lstStyle/>
          <a:p>
            <a:r>
              <a:rPr lang="en-US" dirty="0"/>
              <a:t>JHS Support Letter and Mailing</a:t>
            </a:r>
            <a:endParaRPr lang="en-CA" dirty="0"/>
          </a:p>
        </p:txBody>
      </p:sp>
      <p:sp>
        <p:nvSpPr>
          <p:cNvPr id="3" name="Content Placeholder 2">
            <a:extLst>
              <a:ext uri="{FF2B5EF4-FFF2-40B4-BE49-F238E27FC236}">
                <a16:creationId xmlns:a16="http://schemas.microsoft.com/office/drawing/2014/main" id="{915399E8-011F-49FC-BD20-B3E757E11764}"/>
              </a:ext>
            </a:extLst>
          </p:cNvPr>
          <p:cNvSpPr>
            <a:spLocks noGrp="1"/>
          </p:cNvSpPr>
          <p:nvPr>
            <p:ph idx="1"/>
          </p:nvPr>
        </p:nvSpPr>
        <p:spPr/>
        <p:txBody>
          <a:bodyPr/>
          <a:lstStyle/>
          <a:p>
            <a:r>
              <a:rPr lang="en-US" dirty="0"/>
              <a:t>Complete the JHS work permit support letter that Rhea has sent out to us, this is key! If you do not attach this letter the work permit will not be expedited as it should be with our new procedures that CBSA and the IRB have created. </a:t>
            </a:r>
          </a:p>
          <a:p>
            <a:pPr lvl="0"/>
            <a:r>
              <a:rPr lang="en-CA" dirty="0"/>
              <a:t>Lastly you or the client will mail the work permit off. Let your CLO know the day the application was mailed out. To find out where you send your applications check the link below and also double check with your CLO!</a:t>
            </a:r>
          </a:p>
          <a:p>
            <a:r>
              <a:rPr lang="en-CA" u="sng" dirty="0">
                <a:hlinkClick r:id="rId2"/>
              </a:rPr>
              <a:t>https://www.canada.ca/en/immigration-refugees-citizenship/corporate/contact-ircc/offices/case-processing-centre-edmonton-alberta.html</a:t>
            </a:r>
            <a:endParaRPr lang="en-CA" dirty="0"/>
          </a:p>
          <a:p>
            <a:endParaRPr lang="en-CA" dirty="0"/>
          </a:p>
        </p:txBody>
      </p:sp>
    </p:spTree>
    <p:extLst>
      <p:ext uri="{BB962C8B-B14F-4D97-AF65-F5344CB8AC3E}">
        <p14:creationId xmlns:p14="http://schemas.microsoft.com/office/powerpoint/2010/main" val="1064482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6DE99E7-13AC-467F-AC70-1B6E26D165B7}"/>
              </a:ext>
            </a:extLst>
          </p:cNvPr>
          <p:cNvPicPr>
            <a:picLocks noChangeAspect="1"/>
          </p:cNvPicPr>
          <p:nvPr/>
        </p:nvPicPr>
        <p:blipFill>
          <a:blip r:embed="rId2"/>
          <a:stretch>
            <a:fillRect/>
          </a:stretch>
        </p:blipFill>
        <p:spPr>
          <a:xfrm>
            <a:off x="702128" y="462642"/>
            <a:ext cx="6233991" cy="6029598"/>
          </a:xfrm>
          <a:prstGeom prst="rect">
            <a:avLst/>
          </a:prstGeom>
        </p:spPr>
      </p:pic>
    </p:spTree>
    <p:extLst>
      <p:ext uri="{BB962C8B-B14F-4D97-AF65-F5344CB8AC3E}">
        <p14:creationId xmlns:p14="http://schemas.microsoft.com/office/powerpoint/2010/main" val="2623697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ABC28-B99C-40BE-BBCD-9449C9197C11}"/>
              </a:ext>
            </a:extLst>
          </p:cNvPr>
          <p:cNvSpPr>
            <a:spLocks noGrp="1"/>
          </p:cNvSpPr>
          <p:nvPr>
            <p:ph type="title"/>
          </p:nvPr>
        </p:nvSpPr>
        <p:spPr/>
        <p:txBody>
          <a:bodyPr/>
          <a:lstStyle/>
          <a:p>
            <a:r>
              <a:rPr lang="en-CA" dirty="0"/>
              <a:t>CAMS Tutorial	</a:t>
            </a:r>
            <a:endParaRPr lang="en-US" dirty="0"/>
          </a:p>
        </p:txBody>
      </p:sp>
      <p:sp>
        <p:nvSpPr>
          <p:cNvPr id="3" name="Content Placeholder 2">
            <a:extLst>
              <a:ext uri="{FF2B5EF4-FFF2-40B4-BE49-F238E27FC236}">
                <a16:creationId xmlns:a16="http://schemas.microsoft.com/office/drawing/2014/main" id="{14CA380C-3F91-437C-90B1-4E535FCCD7BD}"/>
              </a:ext>
            </a:extLst>
          </p:cNvPr>
          <p:cNvSpPr>
            <a:spLocks noGrp="1"/>
          </p:cNvSpPr>
          <p:nvPr>
            <p:ph idx="1"/>
          </p:nvPr>
        </p:nvSpPr>
        <p:spPr>
          <a:xfrm>
            <a:off x="677334" y="1649691"/>
            <a:ext cx="8596668" cy="4391671"/>
          </a:xfrm>
        </p:spPr>
        <p:txBody>
          <a:bodyPr/>
          <a:lstStyle/>
          <a:p>
            <a:r>
              <a:rPr lang="en-CA" dirty="0"/>
              <a:t>I will post something more formal on the portal in the next week or so including a sample complete file</a:t>
            </a:r>
          </a:p>
          <a:p>
            <a:r>
              <a:rPr lang="en-CA" dirty="0"/>
              <a:t>Notes for now:</a:t>
            </a:r>
          </a:p>
          <a:p>
            <a:pPr lvl="1"/>
            <a:r>
              <a:rPr lang="en-CA" dirty="0"/>
              <a:t>Please remember to close client files.  Some files on system have been open over 300 days and haven’t had case notes in over 90.  I assume this should be closed</a:t>
            </a:r>
          </a:p>
          <a:p>
            <a:pPr lvl="1"/>
            <a:r>
              <a:rPr lang="en-CA" dirty="0"/>
              <a:t>Statistical questions – please try to answer all of them.  Rate of completion </a:t>
            </a:r>
            <a:r>
              <a:rPr lang="en-CA" dirty="0" err="1"/>
              <a:t>ois</a:t>
            </a:r>
            <a:r>
              <a:rPr lang="en-CA" dirty="0"/>
              <a:t> less than 40%</a:t>
            </a:r>
          </a:p>
          <a:p>
            <a:pPr lvl="1"/>
            <a:endParaRPr lang="en-US" dirty="0"/>
          </a:p>
        </p:txBody>
      </p:sp>
    </p:spTree>
    <p:extLst>
      <p:ext uri="{BB962C8B-B14F-4D97-AF65-F5344CB8AC3E}">
        <p14:creationId xmlns:p14="http://schemas.microsoft.com/office/powerpoint/2010/main" val="4261489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14773-4323-40A9-897B-521265E8BDA0}"/>
              </a:ext>
            </a:extLst>
          </p:cNvPr>
          <p:cNvSpPr>
            <a:spLocks noGrp="1"/>
          </p:cNvSpPr>
          <p:nvPr>
            <p:ph type="title"/>
          </p:nvPr>
        </p:nvSpPr>
        <p:spPr>
          <a:xfrm>
            <a:off x="473671" y="581320"/>
            <a:ext cx="9003994" cy="1320800"/>
          </a:xfrm>
        </p:spPr>
        <p:txBody>
          <a:bodyPr/>
          <a:lstStyle/>
          <a:p>
            <a:r>
              <a:rPr lang="en-US" dirty="0"/>
              <a:t>Updates – Communicating during COVID-19</a:t>
            </a:r>
            <a:endParaRPr lang="en-CA" dirty="0"/>
          </a:p>
        </p:txBody>
      </p:sp>
      <p:sp>
        <p:nvSpPr>
          <p:cNvPr id="3" name="Content Placeholder 2">
            <a:extLst>
              <a:ext uri="{FF2B5EF4-FFF2-40B4-BE49-F238E27FC236}">
                <a16:creationId xmlns:a16="http://schemas.microsoft.com/office/drawing/2014/main" id="{CEC425B1-62B9-4886-A74A-FD7AB7EC029C}"/>
              </a:ext>
            </a:extLst>
          </p:cNvPr>
          <p:cNvSpPr>
            <a:spLocks noGrp="1"/>
          </p:cNvSpPr>
          <p:nvPr>
            <p:ph idx="1"/>
          </p:nvPr>
        </p:nvSpPr>
        <p:spPr/>
        <p:txBody>
          <a:bodyPr/>
          <a:lstStyle/>
          <a:p>
            <a:r>
              <a:rPr lang="en-CA" dirty="0"/>
              <a:t>CBSA experiencing pressure to release people – expect increased referrals</a:t>
            </a:r>
          </a:p>
          <a:p>
            <a:pPr lvl="1"/>
            <a:r>
              <a:rPr lang="en-CA" dirty="0"/>
              <a:t>Electronic monitoring?</a:t>
            </a:r>
          </a:p>
          <a:p>
            <a:r>
              <a:rPr lang="en-CA" dirty="0"/>
              <a:t>Assessments can be done on the phone</a:t>
            </a:r>
          </a:p>
          <a:p>
            <a:r>
              <a:rPr lang="en-CA" dirty="0"/>
              <a:t>Communicate by email using UCI only</a:t>
            </a:r>
          </a:p>
          <a:p>
            <a:r>
              <a:rPr lang="en-CA" dirty="0"/>
              <a:t>Forms – no need for </a:t>
            </a:r>
            <a:r>
              <a:rPr lang="en-CA" dirty="0" err="1"/>
              <a:t>winzip</a:t>
            </a:r>
            <a:r>
              <a:rPr lang="en-CA" dirty="0"/>
              <a:t> if identifying information is removed (name, DOB)</a:t>
            </a:r>
          </a:p>
          <a:p>
            <a:r>
              <a:rPr lang="en-CA" dirty="0"/>
              <a:t>Forms can be unsigned – email to confirm the information</a:t>
            </a:r>
          </a:p>
          <a:p>
            <a:endParaRPr lang="en-CA" dirty="0"/>
          </a:p>
          <a:p>
            <a:r>
              <a:rPr lang="en-CA" dirty="0"/>
              <a:t>Essential service</a:t>
            </a:r>
          </a:p>
        </p:txBody>
      </p:sp>
    </p:spTree>
    <p:extLst>
      <p:ext uri="{BB962C8B-B14F-4D97-AF65-F5344CB8AC3E}">
        <p14:creationId xmlns:p14="http://schemas.microsoft.com/office/powerpoint/2010/main" val="2078828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14773-4323-40A9-897B-521265E8BDA0}"/>
              </a:ext>
            </a:extLst>
          </p:cNvPr>
          <p:cNvSpPr>
            <a:spLocks noGrp="1"/>
          </p:cNvSpPr>
          <p:nvPr>
            <p:ph type="title"/>
          </p:nvPr>
        </p:nvSpPr>
        <p:spPr>
          <a:xfrm>
            <a:off x="473671" y="581320"/>
            <a:ext cx="9003994" cy="1320800"/>
          </a:xfrm>
        </p:spPr>
        <p:txBody>
          <a:bodyPr/>
          <a:lstStyle/>
          <a:p>
            <a:r>
              <a:rPr lang="en-US" dirty="0"/>
              <a:t>Per Diems</a:t>
            </a:r>
            <a:endParaRPr lang="en-CA" dirty="0"/>
          </a:p>
        </p:txBody>
      </p:sp>
      <p:sp>
        <p:nvSpPr>
          <p:cNvPr id="3" name="Content Placeholder 2">
            <a:extLst>
              <a:ext uri="{FF2B5EF4-FFF2-40B4-BE49-F238E27FC236}">
                <a16:creationId xmlns:a16="http://schemas.microsoft.com/office/drawing/2014/main" id="{CEC425B1-62B9-4886-A74A-FD7AB7EC029C}"/>
              </a:ext>
            </a:extLst>
          </p:cNvPr>
          <p:cNvSpPr>
            <a:spLocks noGrp="1"/>
          </p:cNvSpPr>
          <p:nvPr>
            <p:ph idx="1"/>
          </p:nvPr>
        </p:nvSpPr>
        <p:spPr/>
        <p:txBody>
          <a:bodyPr/>
          <a:lstStyle/>
          <a:p>
            <a:r>
              <a:rPr lang="en-CA" dirty="0"/>
              <a:t>If you want to use per diem bed, a funding request must be submitted</a:t>
            </a:r>
          </a:p>
          <a:p>
            <a:r>
              <a:rPr lang="en-CA" dirty="0"/>
              <a:t>For per diem only sites, if you assess a client and will not be accepting them, please submit a funding request for the value of the assessment</a:t>
            </a:r>
          </a:p>
          <a:p>
            <a:pPr lvl="1"/>
            <a:r>
              <a:rPr lang="en-US" dirty="0"/>
              <a:t>To a maximum of 4.5 hours at the rate of $41/hour, so not exceeding $184.50</a:t>
            </a:r>
          </a:p>
          <a:p>
            <a:pPr marL="457200" lvl="1" indent="0">
              <a:buNone/>
            </a:pPr>
            <a:endParaRPr lang="en-US" dirty="0"/>
          </a:p>
          <a:p>
            <a:endParaRPr lang="en-CA" dirty="0"/>
          </a:p>
        </p:txBody>
      </p:sp>
    </p:spTree>
    <p:extLst>
      <p:ext uri="{BB962C8B-B14F-4D97-AF65-F5344CB8AC3E}">
        <p14:creationId xmlns:p14="http://schemas.microsoft.com/office/powerpoint/2010/main" val="2426705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BD269-1058-45CD-932E-F99B7C9FAF2B}"/>
              </a:ext>
            </a:extLst>
          </p:cNvPr>
          <p:cNvSpPr>
            <a:spLocks noGrp="1"/>
          </p:cNvSpPr>
          <p:nvPr>
            <p:ph type="ctrTitle"/>
          </p:nvPr>
        </p:nvSpPr>
        <p:spPr/>
        <p:txBody>
          <a:bodyPr/>
          <a:lstStyle/>
          <a:p>
            <a:r>
              <a:rPr lang="en-US" dirty="0"/>
              <a:t>Work Permit Applications</a:t>
            </a:r>
            <a:endParaRPr lang="en-CA" dirty="0"/>
          </a:p>
        </p:txBody>
      </p:sp>
      <p:sp>
        <p:nvSpPr>
          <p:cNvPr id="3" name="Subtitle 2">
            <a:extLst>
              <a:ext uri="{FF2B5EF4-FFF2-40B4-BE49-F238E27FC236}">
                <a16:creationId xmlns:a16="http://schemas.microsoft.com/office/drawing/2014/main" id="{1652EA58-DD2D-4B46-A6AE-F9C508EAA648}"/>
              </a:ext>
            </a:extLst>
          </p:cNvPr>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2655851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14773-4323-40A9-897B-521265E8BDA0}"/>
              </a:ext>
            </a:extLst>
          </p:cNvPr>
          <p:cNvSpPr>
            <a:spLocks noGrp="1"/>
          </p:cNvSpPr>
          <p:nvPr>
            <p:ph type="title"/>
          </p:nvPr>
        </p:nvSpPr>
        <p:spPr/>
        <p:txBody>
          <a:bodyPr/>
          <a:lstStyle/>
          <a:p>
            <a:r>
              <a:rPr lang="en-US" dirty="0"/>
              <a:t>Work Permit</a:t>
            </a:r>
            <a:endParaRPr lang="en-CA" dirty="0"/>
          </a:p>
        </p:txBody>
      </p:sp>
      <p:sp>
        <p:nvSpPr>
          <p:cNvPr id="3" name="Content Placeholder 2">
            <a:extLst>
              <a:ext uri="{FF2B5EF4-FFF2-40B4-BE49-F238E27FC236}">
                <a16:creationId xmlns:a16="http://schemas.microsoft.com/office/drawing/2014/main" id="{CEC425B1-62B9-4886-A74A-FD7AB7EC029C}"/>
              </a:ext>
            </a:extLst>
          </p:cNvPr>
          <p:cNvSpPr>
            <a:spLocks noGrp="1"/>
          </p:cNvSpPr>
          <p:nvPr>
            <p:ph idx="1"/>
          </p:nvPr>
        </p:nvSpPr>
        <p:spPr/>
        <p:txBody>
          <a:bodyPr/>
          <a:lstStyle/>
          <a:p>
            <a:r>
              <a:rPr lang="en-CA" dirty="0"/>
              <a:t>Print off work permit application for client to fill out, go over the information with the client ( I have attached a copy of the pdf work permit application as it is difficult to find online, I recommend saving it). I sometimes refer the client to another agency that has experts in filling these applications out as I don’t always have time to complete it with the client.</a:t>
            </a:r>
          </a:p>
          <a:p>
            <a:r>
              <a:rPr lang="en-US" dirty="0"/>
              <a:t>Have the client return with the application filled out to the best of their ability. Review application with the client. Some information may be left blank this is NORMAL!</a:t>
            </a:r>
          </a:p>
          <a:p>
            <a:r>
              <a:rPr lang="en-US" dirty="0"/>
              <a:t>Ensure names DOB and UCI are all correct as that information is vital.</a:t>
            </a:r>
            <a:endParaRPr lang="en-CA" dirty="0"/>
          </a:p>
        </p:txBody>
      </p:sp>
    </p:spTree>
    <p:extLst>
      <p:ext uri="{BB962C8B-B14F-4D97-AF65-F5344CB8AC3E}">
        <p14:creationId xmlns:p14="http://schemas.microsoft.com/office/powerpoint/2010/main" val="2496278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3C539-2212-4CDD-9DA8-4F69B974863E}"/>
              </a:ext>
            </a:extLst>
          </p:cNvPr>
          <p:cNvSpPr>
            <a:spLocks noGrp="1"/>
          </p:cNvSpPr>
          <p:nvPr>
            <p:ph type="title"/>
          </p:nvPr>
        </p:nvSpPr>
        <p:spPr>
          <a:xfrm>
            <a:off x="625083" y="606697"/>
            <a:ext cx="8596668" cy="1320800"/>
          </a:xfrm>
        </p:spPr>
        <p:txBody>
          <a:bodyPr/>
          <a:lstStyle/>
          <a:p>
            <a:r>
              <a:rPr lang="en-US" dirty="0"/>
              <a:t>Fund Request</a:t>
            </a:r>
            <a:endParaRPr lang="en-CA" dirty="0"/>
          </a:p>
        </p:txBody>
      </p:sp>
      <p:sp>
        <p:nvSpPr>
          <p:cNvPr id="3" name="Content Placeholder 2">
            <a:extLst>
              <a:ext uri="{FF2B5EF4-FFF2-40B4-BE49-F238E27FC236}">
                <a16:creationId xmlns:a16="http://schemas.microsoft.com/office/drawing/2014/main" id="{2A1C118F-3ABF-411D-98B7-556217E27F60}"/>
              </a:ext>
            </a:extLst>
          </p:cNvPr>
          <p:cNvSpPr>
            <a:spLocks noGrp="1"/>
          </p:cNvSpPr>
          <p:nvPr>
            <p:ph idx="1"/>
          </p:nvPr>
        </p:nvSpPr>
        <p:spPr>
          <a:xfrm>
            <a:off x="5822984" y="1927497"/>
            <a:ext cx="4013347" cy="3880773"/>
          </a:xfrm>
        </p:spPr>
        <p:txBody>
          <a:bodyPr/>
          <a:lstStyle/>
          <a:p>
            <a:r>
              <a:rPr lang="en-US" dirty="0"/>
              <a:t>Prior to submitting the work permit application complete your JHS fund request. Remember to email it to Rhea and CC your CLO!</a:t>
            </a:r>
          </a:p>
          <a:p>
            <a:r>
              <a:rPr lang="en-US" dirty="0"/>
              <a:t>Here is an example! </a:t>
            </a:r>
            <a:endParaRPr lang="en-CA" dirty="0"/>
          </a:p>
        </p:txBody>
      </p:sp>
      <p:pic>
        <p:nvPicPr>
          <p:cNvPr id="5" name="Picture 4">
            <a:extLst>
              <a:ext uri="{FF2B5EF4-FFF2-40B4-BE49-F238E27FC236}">
                <a16:creationId xmlns:a16="http://schemas.microsoft.com/office/drawing/2014/main" id="{F44A7BBE-F372-41DC-BC6F-D2EB8461998E}"/>
              </a:ext>
            </a:extLst>
          </p:cNvPr>
          <p:cNvPicPr>
            <a:picLocks noChangeAspect="1"/>
          </p:cNvPicPr>
          <p:nvPr/>
        </p:nvPicPr>
        <p:blipFill>
          <a:blip r:embed="rId2"/>
          <a:stretch>
            <a:fillRect/>
          </a:stretch>
        </p:blipFill>
        <p:spPr>
          <a:xfrm>
            <a:off x="369705" y="1267097"/>
            <a:ext cx="5453279" cy="5294207"/>
          </a:xfrm>
          <a:prstGeom prst="rect">
            <a:avLst/>
          </a:prstGeom>
        </p:spPr>
      </p:pic>
    </p:spTree>
    <p:extLst>
      <p:ext uri="{BB962C8B-B14F-4D97-AF65-F5344CB8AC3E}">
        <p14:creationId xmlns:p14="http://schemas.microsoft.com/office/powerpoint/2010/main" val="3044066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AFC79-8BE2-458E-B3C8-293A35B8B569}"/>
              </a:ext>
            </a:extLst>
          </p:cNvPr>
          <p:cNvSpPr>
            <a:spLocks noGrp="1"/>
          </p:cNvSpPr>
          <p:nvPr>
            <p:ph type="title"/>
          </p:nvPr>
        </p:nvSpPr>
        <p:spPr/>
        <p:txBody>
          <a:bodyPr/>
          <a:lstStyle/>
          <a:p>
            <a:r>
              <a:rPr lang="en-US" dirty="0"/>
              <a:t>Payment of Work Permit </a:t>
            </a:r>
            <a:endParaRPr lang="en-CA" dirty="0"/>
          </a:p>
        </p:txBody>
      </p:sp>
      <p:sp>
        <p:nvSpPr>
          <p:cNvPr id="3" name="Content Placeholder 2">
            <a:extLst>
              <a:ext uri="{FF2B5EF4-FFF2-40B4-BE49-F238E27FC236}">
                <a16:creationId xmlns:a16="http://schemas.microsoft.com/office/drawing/2014/main" id="{F212148D-9607-48A5-B234-22139C5597B4}"/>
              </a:ext>
            </a:extLst>
          </p:cNvPr>
          <p:cNvSpPr>
            <a:spLocks noGrp="1"/>
          </p:cNvSpPr>
          <p:nvPr>
            <p:ph idx="1"/>
          </p:nvPr>
        </p:nvSpPr>
        <p:spPr>
          <a:xfrm>
            <a:off x="677334" y="1502229"/>
            <a:ext cx="8596668" cy="4539133"/>
          </a:xfrm>
        </p:spPr>
        <p:txBody>
          <a:bodyPr/>
          <a:lstStyle/>
          <a:p>
            <a:pPr lvl="0"/>
            <a:r>
              <a:rPr lang="en-CA" dirty="0"/>
              <a:t>When request is approved complete online payment for the work permit with a John Howard Agency credit card. This is the link to the payment site </a:t>
            </a:r>
            <a:r>
              <a:rPr lang="en-CA" u="sng" dirty="0">
                <a:hlinkClick r:id="rId2"/>
              </a:rPr>
              <a:t>https://eservices.cic.gc.ca/epay/order.do?category=17</a:t>
            </a:r>
            <a:r>
              <a:rPr lang="en-CA" dirty="0"/>
              <a:t> you will select the following options </a:t>
            </a:r>
            <a:r>
              <a:rPr lang="en-CA" b="1" dirty="0"/>
              <a:t>Work permit (including extensions) – per person</a:t>
            </a:r>
          </a:p>
          <a:p>
            <a:pPr lvl="0"/>
            <a:endParaRPr lang="en-CA" dirty="0"/>
          </a:p>
          <a:p>
            <a:endParaRPr lang="en-CA" dirty="0"/>
          </a:p>
        </p:txBody>
      </p:sp>
      <p:pic>
        <p:nvPicPr>
          <p:cNvPr id="5" name="Picture 4">
            <a:extLst>
              <a:ext uri="{FF2B5EF4-FFF2-40B4-BE49-F238E27FC236}">
                <a16:creationId xmlns:a16="http://schemas.microsoft.com/office/drawing/2014/main" id="{9285C81F-105D-42EB-9D6F-D6A67B501306}"/>
              </a:ext>
            </a:extLst>
          </p:cNvPr>
          <p:cNvPicPr>
            <a:picLocks noChangeAspect="1"/>
          </p:cNvPicPr>
          <p:nvPr/>
        </p:nvPicPr>
        <p:blipFill>
          <a:blip r:embed="rId3"/>
          <a:stretch>
            <a:fillRect/>
          </a:stretch>
        </p:blipFill>
        <p:spPr>
          <a:xfrm>
            <a:off x="781210" y="2823029"/>
            <a:ext cx="8492792" cy="2934638"/>
          </a:xfrm>
          <a:prstGeom prst="rect">
            <a:avLst/>
          </a:prstGeom>
        </p:spPr>
      </p:pic>
    </p:spTree>
    <p:extLst>
      <p:ext uri="{BB962C8B-B14F-4D97-AF65-F5344CB8AC3E}">
        <p14:creationId xmlns:p14="http://schemas.microsoft.com/office/powerpoint/2010/main" val="3183768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DA4D9-6225-40A9-B425-D5AD9951B274}"/>
              </a:ext>
            </a:extLst>
          </p:cNvPr>
          <p:cNvSpPr>
            <a:spLocks noGrp="1"/>
          </p:cNvSpPr>
          <p:nvPr>
            <p:ph type="title"/>
          </p:nvPr>
        </p:nvSpPr>
        <p:spPr/>
        <p:txBody>
          <a:bodyPr/>
          <a:lstStyle/>
          <a:p>
            <a:r>
              <a:rPr lang="en-US" dirty="0"/>
              <a:t>Payment of Work Permit</a:t>
            </a:r>
            <a:endParaRPr lang="en-CA" dirty="0"/>
          </a:p>
        </p:txBody>
      </p:sp>
      <p:pic>
        <p:nvPicPr>
          <p:cNvPr id="5" name="Content Placeholder 4">
            <a:extLst>
              <a:ext uri="{FF2B5EF4-FFF2-40B4-BE49-F238E27FC236}">
                <a16:creationId xmlns:a16="http://schemas.microsoft.com/office/drawing/2014/main" id="{2A87C29F-4506-4375-8288-DB97FC1B0DD9}"/>
              </a:ext>
            </a:extLst>
          </p:cNvPr>
          <p:cNvPicPr>
            <a:picLocks noGrp="1" noChangeAspect="1"/>
          </p:cNvPicPr>
          <p:nvPr>
            <p:ph idx="1"/>
          </p:nvPr>
        </p:nvPicPr>
        <p:blipFill>
          <a:blip r:embed="rId2"/>
          <a:stretch>
            <a:fillRect/>
          </a:stretch>
        </p:blipFill>
        <p:spPr>
          <a:xfrm>
            <a:off x="677690" y="1778803"/>
            <a:ext cx="8596312" cy="2464372"/>
          </a:xfrm>
        </p:spPr>
      </p:pic>
      <p:pic>
        <p:nvPicPr>
          <p:cNvPr id="12" name="Graphic 11" descr="Arrow Straight">
            <a:extLst>
              <a:ext uri="{FF2B5EF4-FFF2-40B4-BE49-F238E27FC236}">
                <a16:creationId xmlns:a16="http://schemas.microsoft.com/office/drawing/2014/main" id="{F89E94F6-8385-4F48-B637-023EB92A5B8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178835" y="1871617"/>
            <a:ext cx="914400" cy="914400"/>
          </a:xfrm>
          <a:prstGeom prst="rect">
            <a:avLst/>
          </a:prstGeom>
        </p:spPr>
      </p:pic>
      <p:pic>
        <p:nvPicPr>
          <p:cNvPr id="14" name="Graphic 13" descr="Arrow Straight">
            <a:extLst>
              <a:ext uri="{FF2B5EF4-FFF2-40B4-BE49-F238E27FC236}">
                <a16:creationId xmlns:a16="http://schemas.microsoft.com/office/drawing/2014/main" id="{EDAC7E21-664C-4CA4-910A-EAFC6E7C47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0" y="1901009"/>
            <a:ext cx="914400" cy="914400"/>
          </a:xfrm>
          <a:prstGeom prst="rect">
            <a:avLst/>
          </a:prstGeom>
        </p:spPr>
      </p:pic>
    </p:spTree>
    <p:extLst>
      <p:ext uri="{BB962C8B-B14F-4D97-AF65-F5344CB8AC3E}">
        <p14:creationId xmlns:p14="http://schemas.microsoft.com/office/powerpoint/2010/main" val="3455885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6B772-063F-458A-9267-6E2ADFDF3DB2}"/>
              </a:ext>
            </a:extLst>
          </p:cNvPr>
          <p:cNvSpPr>
            <a:spLocks noGrp="1"/>
          </p:cNvSpPr>
          <p:nvPr>
            <p:ph type="title"/>
          </p:nvPr>
        </p:nvSpPr>
        <p:spPr/>
        <p:txBody>
          <a:bodyPr/>
          <a:lstStyle/>
          <a:p>
            <a:r>
              <a:rPr lang="en-US" dirty="0"/>
              <a:t>Payment of Work Permit</a:t>
            </a:r>
            <a:endParaRPr lang="en-CA" dirty="0"/>
          </a:p>
        </p:txBody>
      </p:sp>
      <p:sp>
        <p:nvSpPr>
          <p:cNvPr id="3" name="Content Placeholder 2">
            <a:extLst>
              <a:ext uri="{FF2B5EF4-FFF2-40B4-BE49-F238E27FC236}">
                <a16:creationId xmlns:a16="http://schemas.microsoft.com/office/drawing/2014/main" id="{B7C9ED9D-2A69-4889-BA2A-7E490FEF7132}"/>
              </a:ext>
            </a:extLst>
          </p:cNvPr>
          <p:cNvSpPr>
            <a:spLocks noGrp="1"/>
          </p:cNvSpPr>
          <p:nvPr>
            <p:ph idx="1"/>
          </p:nvPr>
        </p:nvSpPr>
        <p:spPr>
          <a:xfrm>
            <a:off x="4752945" y="4899951"/>
            <a:ext cx="5240140" cy="1719080"/>
          </a:xfrm>
        </p:spPr>
        <p:txBody>
          <a:bodyPr/>
          <a:lstStyle/>
          <a:p>
            <a:endParaRPr lang="en-CA" dirty="0"/>
          </a:p>
          <a:p>
            <a:endParaRPr lang="en-CA" dirty="0"/>
          </a:p>
        </p:txBody>
      </p:sp>
      <p:pic>
        <p:nvPicPr>
          <p:cNvPr id="5" name="Picture 4">
            <a:extLst>
              <a:ext uri="{FF2B5EF4-FFF2-40B4-BE49-F238E27FC236}">
                <a16:creationId xmlns:a16="http://schemas.microsoft.com/office/drawing/2014/main" id="{2B09509A-A86B-49E1-B0CE-5990801ADBB7}"/>
              </a:ext>
            </a:extLst>
          </p:cNvPr>
          <p:cNvPicPr>
            <a:picLocks noChangeAspect="1"/>
          </p:cNvPicPr>
          <p:nvPr/>
        </p:nvPicPr>
        <p:blipFill>
          <a:blip r:embed="rId2"/>
          <a:stretch>
            <a:fillRect/>
          </a:stretch>
        </p:blipFill>
        <p:spPr>
          <a:xfrm>
            <a:off x="677334" y="1177037"/>
            <a:ext cx="6308271" cy="2743200"/>
          </a:xfrm>
          <a:prstGeom prst="rect">
            <a:avLst/>
          </a:prstGeom>
        </p:spPr>
      </p:pic>
      <p:sp>
        <p:nvSpPr>
          <p:cNvPr id="8" name="TextBox 7">
            <a:extLst>
              <a:ext uri="{FF2B5EF4-FFF2-40B4-BE49-F238E27FC236}">
                <a16:creationId xmlns:a16="http://schemas.microsoft.com/office/drawing/2014/main" id="{C7497E6E-DE0B-4478-AAC6-E9D889EC3490}"/>
              </a:ext>
            </a:extLst>
          </p:cNvPr>
          <p:cNvSpPr txBox="1"/>
          <p:nvPr/>
        </p:nvSpPr>
        <p:spPr>
          <a:xfrm>
            <a:off x="677334" y="4676502"/>
            <a:ext cx="6781557" cy="923330"/>
          </a:xfrm>
          <a:prstGeom prst="rect">
            <a:avLst/>
          </a:prstGeom>
          <a:noFill/>
        </p:spPr>
        <p:txBody>
          <a:bodyPr wrap="square" rtlCol="0">
            <a:spAutoFit/>
          </a:bodyPr>
          <a:lstStyle/>
          <a:p>
            <a:pPr marL="342900" lvl="0" indent="-342900">
              <a:spcBef>
                <a:spcPts val="1000"/>
              </a:spcBef>
              <a:buClr>
                <a:srgbClr val="90C226"/>
              </a:buClr>
              <a:buSzPct val="80000"/>
              <a:buFont typeface="Wingdings 3" charset="2"/>
              <a:buChar char=""/>
            </a:pPr>
            <a:r>
              <a:rPr lang="en-US" dirty="0">
                <a:solidFill>
                  <a:prstClr val="black">
                    <a:lumMod val="75000"/>
                    <a:lumOff val="25000"/>
                  </a:prstClr>
                </a:solidFill>
              </a:rPr>
              <a:t>Once you click </a:t>
            </a:r>
            <a:r>
              <a:rPr lang="en-US" b="1" dirty="0">
                <a:solidFill>
                  <a:prstClr val="black">
                    <a:lumMod val="75000"/>
                    <a:lumOff val="25000"/>
                  </a:prstClr>
                </a:solidFill>
              </a:rPr>
              <a:t>submit</a:t>
            </a:r>
            <a:r>
              <a:rPr lang="en-US" dirty="0">
                <a:solidFill>
                  <a:prstClr val="black">
                    <a:lumMod val="75000"/>
                    <a:lumOff val="25000"/>
                  </a:prstClr>
                </a:solidFill>
              </a:rPr>
              <a:t> for the application you wish to pay for you will see this screen. Click login and pay! It will then re direct you to  login or create an account.</a:t>
            </a:r>
            <a:endParaRPr lang="en-CA" dirty="0">
              <a:solidFill>
                <a:prstClr val="black">
                  <a:lumMod val="75000"/>
                  <a:lumOff val="25000"/>
                </a:prstClr>
              </a:solidFill>
            </a:endParaRPr>
          </a:p>
        </p:txBody>
      </p:sp>
    </p:spTree>
    <p:extLst>
      <p:ext uri="{BB962C8B-B14F-4D97-AF65-F5344CB8AC3E}">
        <p14:creationId xmlns:p14="http://schemas.microsoft.com/office/powerpoint/2010/main" val="123112102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271</TotalTime>
  <Words>704</Words>
  <Application>Microsoft Office PowerPoint</Application>
  <PresentationFormat>Widescreen</PresentationFormat>
  <Paragraphs>42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Trebuchet MS</vt:lpstr>
      <vt:lpstr>Wingdings 3</vt:lpstr>
      <vt:lpstr>Facet</vt:lpstr>
      <vt:lpstr>CCMS Program National Call</vt:lpstr>
      <vt:lpstr>Updates – Communicating during COVID-19</vt:lpstr>
      <vt:lpstr>Per Diems</vt:lpstr>
      <vt:lpstr>Work Permit Applications</vt:lpstr>
      <vt:lpstr>Work Permit</vt:lpstr>
      <vt:lpstr>Fund Request</vt:lpstr>
      <vt:lpstr>Payment of Work Permit </vt:lpstr>
      <vt:lpstr>Payment of Work Permit</vt:lpstr>
      <vt:lpstr>Payment of Work Permit</vt:lpstr>
      <vt:lpstr>Payment of Work Permit and Creating Account</vt:lpstr>
      <vt:lpstr>Registration/Payment</vt:lpstr>
      <vt:lpstr>PowerPoint Presentation</vt:lpstr>
      <vt:lpstr>JHS Support Letter and Mailing</vt:lpstr>
      <vt:lpstr>PowerPoint Presentation</vt:lpstr>
      <vt:lpstr>CAMS Tutorial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permit applications</dc:title>
  <dc:creator>Jessica Bradley</dc:creator>
  <cp:lastModifiedBy>rhigginson@rogers.com</cp:lastModifiedBy>
  <cp:revision>15</cp:revision>
  <dcterms:created xsi:type="dcterms:W3CDTF">2020-03-23T21:01:50Z</dcterms:created>
  <dcterms:modified xsi:type="dcterms:W3CDTF">2020-03-25T17:40:42Z</dcterms:modified>
</cp:coreProperties>
</file>